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2" r:id="rId6"/>
    <p:sldId id="266" r:id="rId7"/>
    <p:sldId id="267" r:id="rId8"/>
    <p:sldId id="263" r:id="rId9"/>
    <p:sldId id="264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C"/>
    <a:srgbClr val="00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47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1da40e808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1da40e808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1da40e80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1da40e80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1da40e808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1da40e808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62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751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8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da40e808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da40e808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65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436D0-01C1-4062-B01C-7F1D33E0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1589BD-ADC4-4EC0-B5A6-195331E43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518FF-3FF7-428D-9DE3-F41A50A3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EAD7-BD74-4B2E-B962-3010EDD81CD7}" type="datetimeFigureOut">
              <a:rPr lang="cs-CZ" smtClean="0"/>
              <a:t>13.03.2020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314851-2438-4263-9CE5-10B43194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D8D24C-7C83-418F-9A6C-30A1BD2F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B030D-1F7C-41F6-8FD6-9E855B5C3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76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30.png"/><Relationship Id="rId2" Type="http://schemas.openxmlformats.org/officeDocument/2006/relationships/image" Target="../media/image37.png"/><Relationship Id="rId16" Type="http://schemas.openxmlformats.org/officeDocument/2006/relationships/image" Target="../media/image49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48.png"/><Relationship Id="rId10" Type="http://schemas.openxmlformats.org/officeDocument/2006/relationships/image" Target="../media/image18.png"/><Relationship Id="rId19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1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17" Type="http://schemas.openxmlformats.org/officeDocument/2006/relationships/image" Target="../media/image43.png"/><Relationship Id="rId2" Type="http://schemas.openxmlformats.org/officeDocument/2006/relationships/image" Target="../media/image37.png"/><Relationship Id="rId16" Type="http://schemas.openxmlformats.org/officeDocument/2006/relationships/image" Target="../media/image4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19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33387" r="25039"/>
          <a:stretch/>
        </p:blipFill>
        <p:spPr>
          <a:xfrm>
            <a:off x="0" y="0"/>
            <a:ext cx="3796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78650" y="2422790"/>
            <a:ext cx="29568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solidFill>
                  <a:srgbClr val="3C3C3C"/>
                </a:solidFill>
              </a:rPr>
              <a:t>CHARGER MANAGEMENT SYSTEM 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278650" y="4062768"/>
            <a:ext cx="29568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dirty="0">
                <a:solidFill>
                  <a:srgbClr val="009FFF"/>
                </a:solidFill>
              </a:rPr>
              <a:t>SMART</a:t>
            </a:r>
            <a:r>
              <a:rPr lang="en-US" sz="1200" dirty="0">
                <a:solidFill>
                  <a:srgbClr val="009FFF"/>
                </a:solidFill>
              </a:rPr>
              <a:t> </a:t>
            </a:r>
            <a:r>
              <a:rPr lang="cs-CZ" sz="1200" dirty="0">
                <a:solidFill>
                  <a:srgbClr val="009FFF"/>
                </a:solidFill>
              </a:rPr>
              <a:t>systém pro efektivní řízení a monitoring nabíjecí stanice </a:t>
            </a: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625" y="369936"/>
            <a:ext cx="1041476" cy="4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5" y="1323325"/>
            <a:ext cx="3024135" cy="546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8DAE0C-27BB-43A0-9801-4AA903CF6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6" r="620" b="3722"/>
          <a:stretch/>
        </p:blipFill>
        <p:spPr>
          <a:xfrm>
            <a:off x="3826039" y="0"/>
            <a:ext cx="530904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431100" y="831275"/>
            <a:ext cx="8652830" cy="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cs-CZ" sz="1600" dirty="0">
                <a:solidFill>
                  <a:srgbClr val="009FFF"/>
                </a:solidFill>
              </a:rPr>
              <a:t>AXINET poskytuje 4 základní způsoby výměny baterií ve skupině.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FEABAF-1D5E-44E3-B28F-753322AD5430}"/>
              </a:ext>
            </a:extLst>
          </p:cNvPr>
          <p:cNvSpPr txBox="1"/>
          <p:nvPr/>
        </p:nvSpPr>
        <p:spPr>
          <a:xfrm>
            <a:off x="431101" y="1360169"/>
            <a:ext cx="8207400" cy="22224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1800" b="1" dirty="0">
                <a:solidFill>
                  <a:srgbClr val="3C3C3C"/>
                </a:solidFill>
              </a:rPr>
              <a:t>VEZMI </a:t>
            </a:r>
            <a:r>
              <a:rPr lang="cs-CZ" sz="1800" dirty="0">
                <a:solidFill>
                  <a:srgbClr val="3C3C3C"/>
                </a:solidFill>
              </a:rPr>
              <a:t>(TAKE) </a:t>
            </a:r>
          </a:p>
          <a:p>
            <a:pPr marL="342900" indent="-342900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1800" b="1" dirty="0">
                <a:solidFill>
                  <a:srgbClr val="3C3C3C"/>
                </a:solidFill>
              </a:rPr>
              <a:t>DEJ a VEZMI </a:t>
            </a:r>
            <a:r>
              <a:rPr lang="cs-CZ" sz="1800" dirty="0">
                <a:solidFill>
                  <a:srgbClr val="3C3C3C"/>
                </a:solidFill>
              </a:rPr>
              <a:t>(PUT and TAKE)</a:t>
            </a:r>
          </a:p>
          <a:p>
            <a:pPr marL="342900" indent="-342900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1800" b="1" dirty="0">
                <a:solidFill>
                  <a:srgbClr val="3C3C3C"/>
                </a:solidFill>
              </a:rPr>
              <a:t>VEZMI a DEJ </a:t>
            </a:r>
            <a:r>
              <a:rPr lang="cs-CZ" sz="1800" dirty="0">
                <a:solidFill>
                  <a:srgbClr val="3C3C3C"/>
                </a:solidFill>
              </a:rPr>
              <a:t>(TAKE and PUT)</a:t>
            </a:r>
          </a:p>
          <a:p>
            <a:pPr marL="342900" indent="-342900">
              <a:lnSpc>
                <a:spcPct val="200000"/>
              </a:lnSpc>
              <a:buClr>
                <a:srgbClr val="3C3C3C"/>
              </a:buClr>
              <a:buAutoNum type="arabicParenR"/>
            </a:pPr>
            <a:r>
              <a:rPr lang="cs-CZ" sz="1800" b="1" dirty="0">
                <a:solidFill>
                  <a:srgbClr val="3C3C3C"/>
                </a:solidFill>
              </a:rPr>
              <a:t>SWAP </a:t>
            </a:r>
            <a:r>
              <a:rPr lang="cs-CZ" sz="1800" dirty="0">
                <a:solidFill>
                  <a:srgbClr val="3C3C3C"/>
                </a:solidFill>
              </a:rPr>
              <a:t>(výměna na jedné pozici)</a:t>
            </a:r>
          </a:p>
        </p:txBody>
      </p:sp>
      <p:sp>
        <p:nvSpPr>
          <p:cNvPr id="13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10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14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03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63644"/>
            <a:ext cx="3505475" cy="119679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5" y="1263751"/>
            <a:ext cx="3505478" cy="11967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1" y="2448815"/>
            <a:ext cx="407156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61" y="2448815"/>
            <a:ext cx="407156" cy="3344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25" y="2445519"/>
            <a:ext cx="407157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41" y="2445519"/>
            <a:ext cx="407157" cy="33453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233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VEZMI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4979"/>
            <a:ext cx="407110" cy="334535"/>
          </a:xfrm>
          <a:prstGeom prst="rect">
            <a:avLst/>
          </a:prstGeom>
        </p:spPr>
      </p:pic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5083510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5B656A-4A38-4942-B41E-82BDDB89D0A3}"/>
              </a:ext>
            </a:extLst>
          </p:cNvPr>
          <p:cNvSpPr/>
          <p:nvPr/>
        </p:nvSpPr>
        <p:spPr>
          <a:xfrm>
            <a:off x="5662061" y="123289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D583E288-63BC-4A9D-8D73-CA290268441C}"/>
              </a:ext>
            </a:extLst>
          </p:cNvPr>
          <p:cNvSpPr/>
          <p:nvPr/>
        </p:nvSpPr>
        <p:spPr>
          <a:xfrm>
            <a:off x="5738795" y="1718636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5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28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35" name="Google Shape;9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11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39" name="Google Shape;5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76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23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63644"/>
            <a:ext cx="3505475" cy="119679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3" y="1263645"/>
            <a:ext cx="3505478" cy="11967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1" y="2448815"/>
            <a:ext cx="407156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61" y="2448815"/>
            <a:ext cx="407156" cy="3344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25" y="2445519"/>
            <a:ext cx="407157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41" y="2445519"/>
            <a:ext cx="407157" cy="33453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4979"/>
            <a:ext cx="407110" cy="334535"/>
          </a:xfrm>
          <a:prstGeom prst="rect">
            <a:avLst/>
          </a:prstGeom>
        </p:spPr>
      </p:pic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5087082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B7971F-972B-4013-9F95-480E32EB4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54" y="273845"/>
            <a:ext cx="1985131" cy="12994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F6DD8B-FC2F-4127-8A26-7579D0C710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70" y="273845"/>
            <a:ext cx="1985131" cy="1299462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516ACA11-3F4D-4EB5-B97B-0BA9FE53DBD1}"/>
              </a:ext>
            </a:extLst>
          </p:cNvPr>
          <p:cNvSpPr/>
          <p:nvPr/>
        </p:nvSpPr>
        <p:spPr>
          <a:xfrm>
            <a:off x="8203757" y="923623"/>
            <a:ext cx="407157" cy="41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1A244E-EA18-42F8-920A-AA58D0B165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1022638"/>
            <a:ext cx="98298" cy="98298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D4FE2C4B-DED2-4CA2-9483-712820F089B5}"/>
              </a:ext>
            </a:extLst>
          </p:cNvPr>
          <p:cNvSpPr/>
          <p:nvPr/>
        </p:nvSpPr>
        <p:spPr>
          <a:xfrm>
            <a:off x="5657607" y="1233786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879F7F09-3444-4574-A0F5-271B3D829F2F}"/>
              </a:ext>
            </a:extLst>
          </p:cNvPr>
          <p:cNvSpPr/>
          <p:nvPr/>
        </p:nvSpPr>
        <p:spPr>
          <a:xfrm>
            <a:off x="5739747" y="172197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36858198-9C6F-4E5F-8139-26CF41213289}"/>
              </a:ext>
            </a:extLst>
          </p:cNvPr>
          <p:cNvSpPr txBox="1">
            <a:spLocks/>
          </p:cNvSpPr>
          <p:nvPr/>
        </p:nvSpPr>
        <p:spPr>
          <a:xfrm>
            <a:off x="628650" y="-13504"/>
            <a:ext cx="7886700" cy="1080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39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44" name="Google Shape;91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56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VEZMI + monitor</a:t>
            </a:r>
          </a:p>
        </p:txBody>
      </p:sp>
      <p:sp>
        <p:nvSpPr>
          <p:cNvPr id="48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12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49" name="Google Shape;58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3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6" grpId="0" animBg="1"/>
      <p:bldP spid="26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55708"/>
            <a:ext cx="3505475" cy="121267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3" y="1255708"/>
            <a:ext cx="3505478" cy="121267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9856DE-8A07-4B56-B7BF-B8AC1D29A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55708"/>
            <a:ext cx="3505475" cy="12126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1" y="2448815"/>
            <a:ext cx="407156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61" y="2448815"/>
            <a:ext cx="407156" cy="3344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25" y="2445519"/>
            <a:ext cx="407157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41" y="2445519"/>
            <a:ext cx="407157" cy="33453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4979"/>
            <a:ext cx="407110" cy="334535"/>
          </a:xfrm>
          <a:prstGeom prst="rect">
            <a:avLst/>
          </a:prstGeom>
        </p:spPr>
      </p:pic>
      <p:sp>
        <p:nvSpPr>
          <p:cNvPr id="43" name="Ovál 42">
            <a:extLst>
              <a:ext uri="{FF2B5EF4-FFF2-40B4-BE49-F238E27FC236}">
                <a16:creationId xmlns:a16="http://schemas.microsoft.com/office/drawing/2014/main" id="{7A13C0A8-A2B9-433C-B597-2E94ECEA67B4}"/>
              </a:ext>
            </a:extLst>
          </p:cNvPr>
          <p:cNvSpPr/>
          <p:nvPr/>
        </p:nvSpPr>
        <p:spPr>
          <a:xfrm>
            <a:off x="4510088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5087082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055D2306-F77E-4B9E-A60B-68A817C61339}"/>
              </a:ext>
            </a:extLst>
          </p:cNvPr>
          <p:cNvSpPr/>
          <p:nvPr/>
        </p:nvSpPr>
        <p:spPr>
          <a:xfrm>
            <a:off x="3348038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5B656A-4A38-4942-B41E-82BDDB89D0A3}"/>
              </a:ext>
            </a:extLst>
          </p:cNvPr>
          <p:cNvSpPr/>
          <p:nvPr/>
        </p:nvSpPr>
        <p:spPr>
          <a:xfrm>
            <a:off x="5662061" y="1247180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8C2831A8-7EDF-4479-B1A1-AC1462D989A1}"/>
              </a:ext>
            </a:extLst>
          </p:cNvPr>
          <p:cNvSpPr/>
          <p:nvPr/>
        </p:nvSpPr>
        <p:spPr>
          <a:xfrm>
            <a:off x="3424238" y="172578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D583E288-63BC-4A9D-8D73-CA290268441C}"/>
              </a:ext>
            </a:extLst>
          </p:cNvPr>
          <p:cNvSpPr/>
          <p:nvPr/>
        </p:nvSpPr>
        <p:spPr>
          <a:xfrm>
            <a:off x="5738795" y="172578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2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35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38" name="Google Shape;9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ovéPole 44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56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DEJ a VEZMI</a:t>
            </a:r>
          </a:p>
        </p:txBody>
      </p:sp>
      <p:sp>
        <p:nvSpPr>
          <p:cNvPr id="4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13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48" name="Google Shape;5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0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24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55708"/>
            <a:ext cx="3505475" cy="121267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3" y="1255708"/>
            <a:ext cx="3505478" cy="121267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9856DE-8A07-4B56-B7BF-B8AC1D29A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55708"/>
            <a:ext cx="3505475" cy="12126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1" y="2448815"/>
            <a:ext cx="407156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61" y="2448815"/>
            <a:ext cx="407156" cy="3344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25" y="2445519"/>
            <a:ext cx="407157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41" y="2445519"/>
            <a:ext cx="407157" cy="33453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4979"/>
            <a:ext cx="407110" cy="334535"/>
          </a:xfrm>
          <a:prstGeom prst="rect">
            <a:avLst/>
          </a:prstGeom>
        </p:spPr>
      </p:pic>
      <p:sp>
        <p:nvSpPr>
          <p:cNvPr id="43" name="Ovál 42">
            <a:extLst>
              <a:ext uri="{FF2B5EF4-FFF2-40B4-BE49-F238E27FC236}">
                <a16:creationId xmlns:a16="http://schemas.microsoft.com/office/drawing/2014/main" id="{7A13C0A8-A2B9-433C-B597-2E94ECEA67B4}"/>
              </a:ext>
            </a:extLst>
          </p:cNvPr>
          <p:cNvSpPr/>
          <p:nvPr/>
        </p:nvSpPr>
        <p:spPr>
          <a:xfrm>
            <a:off x="4510088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5087082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B7971F-972B-4013-9F95-480E32EB49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54" y="273845"/>
            <a:ext cx="1985132" cy="12994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F6DD8B-FC2F-4127-8A26-7579D0C71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55" y="273845"/>
            <a:ext cx="1985132" cy="1299462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BE33E566-61D7-4D10-AA02-DF2314798A02}"/>
              </a:ext>
            </a:extLst>
          </p:cNvPr>
          <p:cNvSpPr/>
          <p:nvPr/>
        </p:nvSpPr>
        <p:spPr>
          <a:xfrm>
            <a:off x="7901390" y="930299"/>
            <a:ext cx="407157" cy="41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990CD0-EC73-40DA-AD89-13ECD9936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39" y="273844"/>
            <a:ext cx="1985131" cy="1299461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516ACA11-3F4D-4EB5-B97B-0BA9FE53DBD1}"/>
              </a:ext>
            </a:extLst>
          </p:cNvPr>
          <p:cNvSpPr/>
          <p:nvPr/>
        </p:nvSpPr>
        <p:spPr>
          <a:xfrm>
            <a:off x="8365616" y="930092"/>
            <a:ext cx="407157" cy="41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1A244E-EA18-42F8-920A-AA58D0B16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1022638"/>
            <a:ext cx="98298" cy="98298"/>
          </a:xfrm>
          <a:prstGeom prst="rect">
            <a:avLst/>
          </a:prstGeom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387B42AA-DB3A-4332-915F-F2726CEDC297}"/>
              </a:ext>
            </a:extLst>
          </p:cNvPr>
          <p:cNvSpPr/>
          <p:nvPr/>
        </p:nvSpPr>
        <p:spPr>
          <a:xfrm>
            <a:off x="3347526" y="1233786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6EBB7A65-310D-4150-881E-9400809A7606}"/>
              </a:ext>
            </a:extLst>
          </p:cNvPr>
          <p:cNvSpPr/>
          <p:nvPr/>
        </p:nvSpPr>
        <p:spPr>
          <a:xfrm>
            <a:off x="3428489" y="172197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D4FE2C4B-DED2-4CA2-9483-712820F089B5}"/>
              </a:ext>
            </a:extLst>
          </p:cNvPr>
          <p:cNvSpPr/>
          <p:nvPr/>
        </p:nvSpPr>
        <p:spPr>
          <a:xfrm>
            <a:off x="5664077" y="1233786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879F7F09-3444-4574-A0F5-271B3D829F2F}"/>
              </a:ext>
            </a:extLst>
          </p:cNvPr>
          <p:cNvSpPr/>
          <p:nvPr/>
        </p:nvSpPr>
        <p:spPr>
          <a:xfrm>
            <a:off x="5739747" y="172197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8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45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48" name="Google Shape;9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ovéPole 5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56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DEJ a VEZMI + monitor</a:t>
            </a:r>
          </a:p>
        </p:txBody>
      </p:sp>
      <p:sp>
        <p:nvSpPr>
          <p:cNvPr id="52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14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53" name="Google Shape;5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2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38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DFE9FF08-80DC-40A7-B625-3CED5D391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55708"/>
            <a:ext cx="3505475" cy="121267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BDEE73-3ECD-470B-9F5F-348D2ED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3" y="1255708"/>
            <a:ext cx="3505478" cy="121267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9856DE-8A07-4B56-B7BF-B8AC1D29A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36" y="1255708"/>
            <a:ext cx="3505475" cy="12126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1" y="2448815"/>
            <a:ext cx="407156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61" y="2448815"/>
            <a:ext cx="407156" cy="3344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25" y="2445519"/>
            <a:ext cx="407157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41" y="2445519"/>
            <a:ext cx="407157" cy="33453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4979"/>
            <a:ext cx="407110" cy="334535"/>
          </a:xfrm>
          <a:prstGeom prst="rect">
            <a:avLst/>
          </a:prstGeom>
        </p:spPr>
      </p:pic>
      <p:sp>
        <p:nvSpPr>
          <p:cNvPr id="43" name="Ovál 42">
            <a:extLst>
              <a:ext uri="{FF2B5EF4-FFF2-40B4-BE49-F238E27FC236}">
                <a16:creationId xmlns:a16="http://schemas.microsoft.com/office/drawing/2014/main" id="{7A13C0A8-A2B9-433C-B597-2E94ECEA67B4}"/>
              </a:ext>
            </a:extLst>
          </p:cNvPr>
          <p:cNvSpPr/>
          <p:nvPr/>
        </p:nvSpPr>
        <p:spPr>
          <a:xfrm>
            <a:off x="4503161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D83E4B2-071D-4B6C-8410-E19F7DC0D843}"/>
              </a:ext>
            </a:extLst>
          </p:cNvPr>
          <p:cNvSpPr/>
          <p:nvPr/>
        </p:nvSpPr>
        <p:spPr>
          <a:xfrm>
            <a:off x="5087082" y="1235869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B7971F-972B-4013-9F95-480E32EB49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54" y="273845"/>
            <a:ext cx="1985132" cy="12994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F6DD8B-FC2F-4127-8A26-7579D0C71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55" y="273845"/>
            <a:ext cx="1985132" cy="1299462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BE33E566-61D7-4D10-AA02-DF2314798A02}"/>
              </a:ext>
            </a:extLst>
          </p:cNvPr>
          <p:cNvSpPr/>
          <p:nvPr/>
        </p:nvSpPr>
        <p:spPr>
          <a:xfrm>
            <a:off x="7901390" y="930299"/>
            <a:ext cx="407157" cy="41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990CD0-EC73-40DA-AD89-13ECD9936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39" y="273844"/>
            <a:ext cx="1985131" cy="1299461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516ACA11-3F4D-4EB5-B97B-0BA9FE53DBD1}"/>
              </a:ext>
            </a:extLst>
          </p:cNvPr>
          <p:cNvSpPr/>
          <p:nvPr/>
        </p:nvSpPr>
        <p:spPr>
          <a:xfrm>
            <a:off x="8365616" y="923914"/>
            <a:ext cx="407157" cy="41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1A244E-EA18-42F8-920A-AA58D0B16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1022638"/>
            <a:ext cx="98298" cy="98298"/>
          </a:xfrm>
          <a:prstGeom prst="rect">
            <a:avLst/>
          </a:prstGeom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387B42AA-DB3A-4332-915F-F2726CEDC297}"/>
              </a:ext>
            </a:extLst>
          </p:cNvPr>
          <p:cNvSpPr/>
          <p:nvPr/>
        </p:nvSpPr>
        <p:spPr>
          <a:xfrm>
            <a:off x="3347526" y="1233786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6EBB7A65-310D-4150-881E-9400809A7606}"/>
              </a:ext>
            </a:extLst>
          </p:cNvPr>
          <p:cNvSpPr/>
          <p:nvPr/>
        </p:nvSpPr>
        <p:spPr>
          <a:xfrm>
            <a:off x="3428489" y="172197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D4FE2C4B-DED2-4CA2-9483-712820F089B5}"/>
              </a:ext>
            </a:extLst>
          </p:cNvPr>
          <p:cNvSpPr/>
          <p:nvPr/>
        </p:nvSpPr>
        <p:spPr>
          <a:xfrm>
            <a:off x="5664077" y="1233786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879F7F09-3444-4574-A0F5-271B3D829F2F}"/>
              </a:ext>
            </a:extLst>
          </p:cNvPr>
          <p:cNvSpPr/>
          <p:nvPr/>
        </p:nvSpPr>
        <p:spPr>
          <a:xfrm>
            <a:off x="5739747" y="1721971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136946CA-C400-4D7D-871E-A2D125914847}"/>
              </a:ext>
            </a:extLst>
          </p:cNvPr>
          <p:cNvSpPr/>
          <p:nvPr/>
        </p:nvSpPr>
        <p:spPr>
          <a:xfrm>
            <a:off x="7916453" y="923574"/>
            <a:ext cx="407157" cy="41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9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47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49" name="Google Shape;9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ovéPole 5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56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VEZMI a DEJ + monitor</a:t>
            </a:r>
          </a:p>
        </p:txBody>
      </p:sp>
      <p:sp>
        <p:nvSpPr>
          <p:cNvPr id="52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15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53" name="Google Shape;5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5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C587662-45EE-4DC7-B981-AC65B13D7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03" y="1268016"/>
            <a:ext cx="3523642" cy="120300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C501F5C-192A-401A-A596-981D4680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63" y="1252110"/>
            <a:ext cx="3523500" cy="121890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46A3884-5537-46D5-B017-D6E40F943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89" y="88180"/>
            <a:ext cx="2553064" cy="16707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95" y="2448815"/>
            <a:ext cx="407128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5" y="2448815"/>
            <a:ext cx="407128" cy="3344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48" y="2445519"/>
            <a:ext cx="407111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64" y="2445519"/>
            <a:ext cx="407111" cy="33453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5008"/>
            <a:ext cx="407110" cy="33447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F7B3C84-2E7A-451A-8817-F8DB4F677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68" y="1609397"/>
            <a:ext cx="225273" cy="37346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7DB1BF0E-98D1-4235-8168-2040265C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89" y="88180"/>
            <a:ext cx="2552424" cy="1670792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2F1994E7-9EE9-41D7-A84F-D1A7E8298E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72" y="88180"/>
            <a:ext cx="2552424" cy="167046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2EA7A0A-5698-44FB-965C-7F15FD93B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2" y="1268711"/>
            <a:ext cx="3520800" cy="120203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7918332-AE32-4906-9EC9-FC7577B15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67" y="1268040"/>
            <a:ext cx="3523500" cy="1202952"/>
          </a:xfrm>
          <a:prstGeom prst="rect">
            <a:avLst/>
          </a:prstGeom>
        </p:spPr>
      </p:pic>
      <p:sp>
        <p:nvSpPr>
          <p:cNvPr id="24" name="Ovál 23">
            <a:extLst>
              <a:ext uri="{FF2B5EF4-FFF2-40B4-BE49-F238E27FC236}">
                <a16:creationId xmlns:a16="http://schemas.microsoft.com/office/drawing/2014/main" id="{E7E7A1E9-05E7-45F7-8CB1-DE7DC5AFFE1E}"/>
              </a:ext>
            </a:extLst>
          </p:cNvPr>
          <p:cNvSpPr/>
          <p:nvPr/>
        </p:nvSpPr>
        <p:spPr>
          <a:xfrm>
            <a:off x="3334913" y="1233898"/>
            <a:ext cx="239316" cy="239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B9EAFA71-1408-4EA1-8A7F-F02F1F4A58C7}"/>
              </a:ext>
            </a:extLst>
          </p:cNvPr>
          <p:cNvSpPr/>
          <p:nvPr/>
        </p:nvSpPr>
        <p:spPr>
          <a:xfrm>
            <a:off x="3419830" y="1726124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033507C-5D86-4270-B8BC-D203A856E8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1022638"/>
            <a:ext cx="98298" cy="98298"/>
          </a:xfrm>
          <a:prstGeom prst="rect">
            <a:avLst/>
          </a:prstGeom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C4BA516F-EF36-4ACF-90CD-6EB5245CD654}"/>
              </a:ext>
            </a:extLst>
          </p:cNvPr>
          <p:cNvSpPr/>
          <p:nvPr/>
        </p:nvSpPr>
        <p:spPr>
          <a:xfrm>
            <a:off x="5657601" y="1233826"/>
            <a:ext cx="239316" cy="239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3E740693-6ACC-413E-BF31-64A56639E3BA}"/>
              </a:ext>
            </a:extLst>
          </p:cNvPr>
          <p:cNvSpPr/>
          <p:nvPr/>
        </p:nvSpPr>
        <p:spPr>
          <a:xfrm>
            <a:off x="5742980" y="1722485"/>
            <a:ext cx="21907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A1E2E267-FF1C-4830-9F44-99F40058C49D}"/>
              </a:ext>
            </a:extLst>
          </p:cNvPr>
          <p:cNvSpPr txBox="1">
            <a:spLocks/>
          </p:cNvSpPr>
          <p:nvPr/>
        </p:nvSpPr>
        <p:spPr>
          <a:xfrm>
            <a:off x="628650" y="-13504"/>
            <a:ext cx="7886700" cy="1080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solidFill>
                  <a:schemeClr val="bg1"/>
                </a:solidFill>
                <a:latin typeface="+mn-lt"/>
              </a:rPr>
              <a:t>Způsoby výměny baterií</a:t>
            </a:r>
          </a:p>
        </p:txBody>
      </p:sp>
      <p:sp>
        <p:nvSpPr>
          <p:cNvPr id="30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56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VEZMI a DEJ + monitor + QR čtečka</a:t>
            </a:r>
          </a:p>
        </p:txBody>
      </p:sp>
      <p:sp>
        <p:nvSpPr>
          <p:cNvPr id="41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43" name="Google Shape;91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16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46" name="Google Shape;58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4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0026 0.395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39584 L -4.16667E-6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197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6 L 0.28828 -0.25023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6211 0.24514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22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C587662-45EE-4DC7-B981-AC65B13D7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03" y="1268016"/>
            <a:ext cx="3523642" cy="1203001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46A3884-5537-46D5-B017-D6E40F943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89" y="88180"/>
            <a:ext cx="2553064" cy="16707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CA1B67-3347-4ABD-843B-B136BC02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52852"/>
            <a:ext cx="1229954" cy="1231491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2D73204-1829-4117-A5AE-C974603D1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7" y="1298972"/>
            <a:ext cx="498426" cy="834567"/>
          </a:xfrm>
          <a:prstGeom prst="rect">
            <a:avLst/>
          </a:prstGeom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AEB0CA88-673E-4F91-9A34-D3F7A5747C9F}"/>
              </a:ext>
            </a:extLst>
          </p:cNvPr>
          <p:cNvCxnSpPr>
            <a:cxnSpLocks/>
          </p:cNvCxnSpPr>
          <p:nvPr/>
        </p:nvCxnSpPr>
        <p:spPr>
          <a:xfrm>
            <a:off x="1492840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07189ED1-3C80-48D3-8C4A-509999532983}"/>
              </a:ext>
            </a:extLst>
          </p:cNvPr>
          <p:cNvCxnSpPr>
            <a:cxnSpLocks/>
          </p:cNvCxnSpPr>
          <p:nvPr/>
        </p:nvCxnSpPr>
        <p:spPr>
          <a:xfrm>
            <a:off x="1492840" y="2205633"/>
            <a:ext cx="1332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A2C1B5A-92A1-4B3A-8EBD-183EB6CA25B3}"/>
              </a:ext>
            </a:extLst>
          </p:cNvPr>
          <p:cNvCxnSpPr>
            <a:cxnSpLocks/>
          </p:cNvCxnSpPr>
          <p:nvPr/>
        </p:nvCxnSpPr>
        <p:spPr>
          <a:xfrm>
            <a:off x="2825354" y="2131159"/>
            <a:ext cx="0" cy="72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>
            <a:extLst>
              <a:ext uri="{FF2B5EF4-FFF2-40B4-BE49-F238E27FC236}">
                <a16:creationId xmlns:a16="http://schemas.microsoft.com/office/drawing/2014/main" id="{7DB1BF0E-98D1-4235-8168-2040265C8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89" y="88345"/>
            <a:ext cx="2552424" cy="1670462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2F1994E7-9EE9-41D7-A84F-D1A7E8298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94" y="269267"/>
            <a:ext cx="1999118" cy="130861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033507C-5D86-4270-B8BC-D203A856E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1022638"/>
            <a:ext cx="98298" cy="9829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A5DD1C9-EBCC-4075-8068-832A8D9C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35008"/>
            <a:ext cx="407110" cy="33447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F7B3C84-2E7A-451A-8817-F8DB4F677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68" y="1609397"/>
            <a:ext cx="225273" cy="3734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4F8168-9E0E-41C9-8C01-1D90AFFEC2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03" y="1268016"/>
            <a:ext cx="3523641" cy="1203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BF9A41-2D12-4193-B3CD-4C8B4C96DA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03" y="1252062"/>
            <a:ext cx="3523641" cy="12189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A88E0-1591-4B41-BC50-8AF9F91421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95" y="2448815"/>
            <a:ext cx="407128" cy="3344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795B5-95D1-4483-BC09-E84A76AE7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5" y="2448815"/>
            <a:ext cx="407128" cy="3344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C43EA8-60D4-48AD-BBAF-13E8673D72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05" y="1270089"/>
            <a:ext cx="3523640" cy="12029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F8B6764-AC1E-4B9A-8429-27A0A366FB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48" y="2445519"/>
            <a:ext cx="407111" cy="3345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618B2-9DDC-4A52-A568-384FA9F2D8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64" y="2445519"/>
            <a:ext cx="407111" cy="334535"/>
          </a:xfrm>
          <a:prstGeom prst="rect">
            <a:avLst/>
          </a:prstGeom>
        </p:spPr>
      </p:pic>
      <p:sp>
        <p:nvSpPr>
          <p:cNvPr id="24" name="Ovál 23">
            <a:extLst>
              <a:ext uri="{FF2B5EF4-FFF2-40B4-BE49-F238E27FC236}">
                <a16:creationId xmlns:a16="http://schemas.microsoft.com/office/drawing/2014/main" id="{E7E7A1E9-05E7-45F7-8CB1-DE7DC5AFFE1E}"/>
              </a:ext>
            </a:extLst>
          </p:cNvPr>
          <p:cNvSpPr/>
          <p:nvPr/>
        </p:nvSpPr>
        <p:spPr>
          <a:xfrm>
            <a:off x="5658445" y="1221370"/>
            <a:ext cx="239316" cy="239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A09B5A05-3480-4F57-A93C-9C0BA5FE72DC}"/>
              </a:ext>
            </a:extLst>
          </p:cNvPr>
          <p:cNvSpPr/>
          <p:nvPr/>
        </p:nvSpPr>
        <p:spPr>
          <a:xfrm>
            <a:off x="5742343" y="1713823"/>
            <a:ext cx="239316" cy="239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 dirty="0"/>
          </a:p>
        </p:txBody>
      </p:sp>
      <p:sp>
        <p:nvSpPr>
          <p:cNvPr id="28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Způsoby výměny baterií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30C6F63-6323-4B0B-9041-4345E0C604DA}"/>
              </a:ext>
            </a:extLst>
          </p:cNvPr>
          <p:cNvSpPr txBox="1"/>
          <p:nvPr/>
        </p:nvSpPr>
        <p:spPr>
          <a:xfrm>
            <a:off x="749262" y="666191"/>
            <a:ext cx="562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C3C3C"/>
                </a:solidFill>
              </a:rPr>
              <a:t>SWAP + monitor + QR čtečka</a:t>
            </a:r>
          </a:p>
        </p:txBody>
      </p:sp>
      <p:sp>
        <p:nvSpPr>
          <p:cNvPr id="39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42" name="Google Shape;91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17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46" name="Google Shape;58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2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0139 L 0.37877 -0.0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39 L 0.37877 -0.0055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0026 0.395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26 0.39584 L -4.16667E-6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197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555 L 0.61914 -0.16643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0052 0.08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1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14 -0.16643 L 0.54088 -0.250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46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831 L -0.16289 0.24514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810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77 -0.00648 L 0.68958 -0.00648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24514 L 0.14857 0.24491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Klíčové vlastnosti</a:t>
            </a:r>
            <a:endParaRPr sz="1800" b="1" dirty="0">
              <a:solidFill>
                <a:srgbClr val="009FFF"/>
              </a:solidFill>
            </a:endParaRPr>
          </a:p>
        </p:txBody>
      </p:sp>
      <p:sp>
        <p:nvSpPr>
          <p:cNvPr id="39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42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84;p16"/>
          <p:cNvSpPr txBox="1"/>
          <p:nvPr/>
        </p:nvSpPr>
        <p:spPr>
          <a:xfrm>
            <a:off x="312420" y="831275"/>
            <a:ext cx="8648699" cy="3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Více než 250 nabíječů rozdělených do skupin podle typu baterie, vozíku…</a:t>
            </a:r>
          </a:p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LED signalizace na nabíječích připojení vybité baterie a odebrání správné nabité baterie</a:t>
            </a:r>
          </a:p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Přehledná webová aplikace pro nastavení, zobrazení stavů nabíječů, archív nabíjecích cyklů…</a:t>
            </a:r>
          </a:p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Identifikace baterií, operátorů a vozíků.</a:t>
            </a:r>
          </a:p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Vzdálený přístup a reporty.</a:t>
            </a:r>
          </a:p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Statistiky o provozu baterií, využití baterií, chování obsluhy…</a:t>
            </a:r>
          </a:p>
          <a:p>
            <a:pPr marL="457200" lvl="0" indent="-342900">
              <a:lnSpc>
                <a:spcPts val="3000"/>
              </a:lnSpc>
              <a:buClr>
                <a:srgbClr val="FFC73B"/>
              </a:buClr>
              <a:buSzPts val="1800"/>
              <a:buChar char="●"/>
            </a:pPr>
            <a:r>
              <a:rPr lang="cs-CZ" sz="1600" dirty="0">
                <a:solidFill>
                  <a:srgbClr val="3C3C3C"/>
                </a:solidFill>
              </a:rPr>
              <a:t>Nasazení systému snižuje náklady a zvyšuje efektivitu</a:t>
            </a:r>
          </a:p>
        </p:txBody>
      </p:sp>
      <p:sp>
        <p:nvSpPr>
          <p:cNvPr id="33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18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35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08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l="33387" r="25039"/>
          <a:stretch/>
        </p:blipFill>
        <p:spPr>
          <a:xfrm>
            <a:off x="0" y="0"/>
            <a:ext cx="3796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278650" y="1988450"/>
            <a:ext cx="29568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 dirty="0">
                <a:solidFill>
                  <a:srgbClr val="3C3C3C"/>
                </a:solidFill>
              </a:rPr>
              <a:t>Děkuji za pozornost</a:t>
            </a:r>
            <a:endParaRPr sz="3600" b="1" dirty="0">
              <a:solidFill>
                <a:srgbClr val="3C3C3C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625" y="369936"/>
            <a:ext cx="1041476" cy="4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37347" r="11943"/>
          <a:stretch/>
        </p:blipFill>
        <p:spPr>
          <a:xfrm>
            <a:off x="5196840" y="0"/>
            <a:ext cx="39471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FFF"/>
            </a:gs>
            <a:gs pos="100000">
              <a:srgbClr val="077AD1"/>
            </a:gs>
          </a:gsLst>
          <a:lin ang="5400012" scaled="0"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1236" y="0"/>
            <a:ext cx="9265236" cy="516022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708450" y="1930650"/>
            <a:ext cx="19506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>
                <a:solidFill>
                  <a:srgbClr val="FFFFFF"/>
                </a:solidFill>
              </a:rPr>
              <a:t>Obsah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988850" y="1031550"/>
            <a:ext cx="3768000" cy="30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rgbClr val="FFFFFF"/>
                </a:solidFill>
              </a:rPr>
              <a:t>Představení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rgbClr val="FFFFFF"/>
                </a:solidFill>
              </a:rPr>
              <a:t>Funkce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rgbClr val="FFFFFF"/>
                </a:solidFill>
              </a:rPr>
              <a:t>Součásti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rgbClr val="FFFFFF"/>
                </a:solidFill>
              </a:rPr>
              <a:t>Způsoby výměny baterií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>
                <a:solidFill>
                  <a:srgbClr val="FFFFFF"/>
                </a:solidFill>
              </a:rPr>
              <a:t>Klíčové vlastnosti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2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>
              <a:solidFill>
                <a:srgbClr val="3C3C3C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431100" y="597669"/>
            <a:ext cx="8396244" cy="361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>
              <a:lnSpc>
                <a:spcPct val="115000"/>
              </a:lnSpc>
              <a:buClr>
                <a:srgbClr val="FFC73B"/>
              </a:buClr>
              <a:buSzPts val="1800"/>
            </a:pPr>
            <a:r>
              <a:rPr lang="cs-CZ" sz="1600" b="1" dirty="0">
                <a:solidFill>
                  <a:srgbClr val="3C3C3C"/>
                </a:solidFill>
              </a:rPr>
              <a:t>AXINET</a:t>
            </a:r>
            <a:r>
              <a:rPr lang="cs-CZ" sz="1600" dirty="0">
                <a:solidFill>
                  <a:srgbClr val="3C3C3C"/>
                </a:solidFill>
              </a:rPr>
              <a:t> je </a:t>
            </a:r>
            <a:r>
              <a:rPr lang="cs-CZ" sz="1600" dirty="0" err="1">
                <a:solidFill>
                  <a:srgbClr val="3C3C3C"/>
                </a:solidFill>
              </a:rPr>
              <a:t>smart</a:t>
            </a:r>
            <a:r>
              <a:rPr lang="cs-CZ" sz="1600" dirty="0">
                <a:solidFill>
                  <a:srgbClr val="3C3C3C"/>
                </a:solidFill>
              </a:rPr>
              <a:t> systém pro řízení a optimalizaci provozu nabíjecí stanice. Nabíjení a výměny baterií prostřednictvím </a:t>
            </a:r>
            <a:r>
              <a:rPr lang="cs-CZ" sz="1600" dirty="0" err="1">
                <a:solidFill>
                  <a:srgbClr val="3C3C3C"/>
                </a:solidFill>
              </a:rPr>
              <a:t>AXINETu</a:t>
            </a:r>
            <a:r>
              <a:rPr lang="cs-CZ" sz="1600" dirty="0">
                <a:solidFill>
                  <a:srgbClr val="3C3C3C"/>
                </a:solidFill>
              </a:rPr>
              <a:t> prodlouží jejich životnost a sníží náklady na provoz. Systém je založený na principu rotace baterií, aby každá baterie měla stejný počet nabíjecích cyklu. Ideální provoz baterií má tři fáze:</a:t>
            </a:r>
          </a:p>
          <a:p>
            <a:pPr marL="114300" lvl="0">
              <a:lnSpc>
                <a:spcPct val="115000"/>
              </a:lnSpc>
              <a:buClr>
                <a:srgbClr val="FFC73B"/>
              </a:buClr>
              <a:buSzPts val="1800"/>
            </a:pPr>
            <a:endParaRPr lang="cs-CZ" sz="1600" dirty="0">
              <a:solidFill>
                <a:srgbClr val="3C3C3C"/>
              </a:solidFill>
            </a:endParaRPr>
          </a:p>
          <a:p>
            <a:pPr marL="400050" lvl="0" indent="-285750">
              <a:lnSpc>
                <a:spcPct val="115000"/>
              </a:lnSpc>
              <a:buClr>
                <a:srgbClr val="FFC73B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3C3C3C"/>
                </a:solidFill>
              </a:rPr>
              <a:t>8 hodin v provozu</a:t>
            </a:r>
          </a:p>
          <a:p>
            <a:pPr marL="400050" lvl="0" indent="-285750">
              <a:lnSpc>
                <a:spcPct val="115000"/>
              </a:lnSpc>
              <a:buClr>
                <a:srgbClr val="FFC73B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3C3C3C"/>
                </a:solidFill>
              </a:rPr>
              <a:t>8 hodin nabíjení</a:t>
            </a:r>
          </a:p>
          <a:p>
            <a:pPr marL="400050" lvl="0" indent="-285750">
              <a:lnSpc>
                <a:spcPct val="115000"/>
              </a:lnSpc>
              <a:buClr>
                <a:srgbClr val="FFC73B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3C3C3C"/>
                </a:solidFill>
              </a:rPr>
              <a:t>8 hodin chladnutí</a:t>
            </a:r>
          </a:p>
          <a:p>
            <a:pPr marL="114300" lvl="0">
              <a:lnSpc>
                <a:spcPct val="115000"/>
              </a:lnSpc>
              <a:buClr>
                <a:srgbClr val="FFC73B"/>
              </a:buClr>
              <a:buSzPts val="1800"/>
            </a:pPr>
            <a:r>
              <a:rPr lang="cs-CZ" sz="1600" dirty="0">
                <a:solidFill>
                  <a:srgbClr val="3C3C3C"/>
                </a:solidFill>
              </a:rPr>
              <a:t> </a:t>
            </a:r>
          </a:p>
        </p:txBody>
      </p:sp>
      <p:sp>
        <p:nvSpPr>
          <p:cNvPr id="85" name="Google Shape;85;p16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Představení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EBEBFC6-0A06-4F16-A41A-9DF079A06648}"/>
              </a:ext>
            </a:extLst>
          </p:cNvPr>
          <p:cNvGrpSpPr/>
          <p:nvPr/>
        </p:nvGrpSpPr>
        <p:grpSpPr>
          <a:xfrm>
            <a:off x="3050338" y="2612619"/>
            <a:ext cx="5777006" cy="1757730"/>
            <a:chOff x="6161940" y="4020796"/>
            <a:chExt cx="5777006" cy="175773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C39A3CF-5B86-4F34-B586-DD9AB0812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910" y="4739113"/>
              <a:ext cx="681751" cy="560151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9F2AE9C0-34B1-48DC-B216-C23C56F1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940" y="4071883"/>
              <a:ext cx="720219" cy="1362974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8073AE33-513B-4D64-8CCA-F2EB90926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411" y="4020796"/>
              <a:ext cx="1755535" cy="1757730"/>
            </a:xfrm>
            <a:prstGeom prst="rect">
              <a:avLst/>
            </a:prstGeom>
          </p:spPr>
        </p:pic>
        <p:sp>
          <p:nvSpPr>
            <p:cNvPr id="15" name="Šipka: doprava 16">
              <a:extLst>
                <a:ext uri="{FF2B5EF4-FFF2-40B4-BE49-F238E27FC236}">
                  <a16:creationId xmlns:a16="http://schemas.microsoft.com/office/drawing/2014/main" id="{F0E6FD25-037F-466D-8B03-879963F57F2E}"/>
                </a:ext>
              </a:extLst>
            </p:cNvPr>
            <p:cNvSpPr/>
            <p:nvPr/>
          </p:nvSpPr>
          <p:spPr>
            <a:xfrm rot="10800000">
              <a:off x="7217858" y="4824827"/>
              <a:ext cx="638354" cy="491705"/>
            </a:xfrm>
            <a:prstGeom prst="rightArrow">
              <a:avLst/>
            </a:prstGeom>
            <a:noFill/>
            <a:ln w="38100"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: doprava 18">
              <a:extLst>
                <a:ext uri="{FF2B5EF4-FFF2-40B4-BE49-F238E27FC236}">
                  <a16:creationId xmlns:a16="http://schemas.microsoft.com/office/drawing/2014/main" id="{A71D9EA0-FCB6-468C-9CBF-D8B4E2254910}"/>
                </a:ext>
              </a:extLst>
            </p:cNvPr>
            <p:cNvSpPr/>
            <p:nvPr/>
          </p:nvSpPr>
          <p:spPr>
            <a:xfrm>
              <a:off x="9209359" y="4824828"/>
              <a:ext cx="638354" cy="491705"/>
            </a:xfrm>
            <a:prstGeom prst="rightArrow">
              <a:avLst/>
            </a:prstGeom>
            <a:noFill/>
            <a:ln w="38100">
              <a:solidFill>
                <a:srgbClr val="78A2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3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431100" y="921073"/>
            <a:ext cx="8207400" cy="323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cs-CZ" sz="1600" dirty="0">
                <a:solidFill>
                  <a:srgbClr val="3C3C3C"/>
                </a:solidFill>
              </a:rPr>
              <a:t>Nabíječe se propojí do sítě.</a:t>
            </a: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endParaRPr lang="cs-CZ" sz="1600" dirty="0">
              <a:solidFill>
                <a:srgbClr val="3C3C3C"/>
              </a:solidFill>
            </a:endParaRP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cs-CZ" sz="1600" dirty="0">
                <a:solidFill>
                  <a:srgbClr val="3C3C3C"/>
                </a:solidFill>
              </a:rPr>
              <a:t>Řídicí počítač sbírá data z nabíječů.</a:t>
            </a: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endParaRPr lang="cs-CZ" sz="1600" dirty="0">
              <a:solidFill>
                <a:srgbClr val="3C3C3C"/>
              </a:solidFill>
            </a:endParaRP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cs-CZ" sz="1600" dirty="0">
                <a:solidFill>
                  <a:srgbClr val="3C3C3C"/>
                </a:solidFill>
              </a:rPr>
              <a:t>Sesbíraná data jsou vyhodnocena aplikací AXINET.</a:t>
            </a: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endParaRPr lang="cs-CZ" sz="1600" dirty="0">
              <a:solidFill>
                <a:srgbClr val="3C3C3C"/>
              </a:solidFill>
            </a:endParaRP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cs-CZ" sz="1600" dirty="0">
                <a:solidFill>
                  <a:srgbClr val="3C3C3C"/>
                </a:solidFill>
              </a:rPr>
              <a:t>Aplikace řídí a určuje správná místa pro výměny baterií. </a:t>
            </a: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endParaRPr lang="cs-CZ" sz="1600" dirty="0">
              <a:solidFill>
                <a:srgbClr val="3C3C3C"/>
              </a:solidFill>
            </a:endParaRP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cs-CZ" sz="1600" dirty="0">
                <a:solidFill>
                  <a:srgbClr val="3C3C3C"/>
                </a:solidFill>
              </a:rPr>
              <a:t>Řídící počítač vytváří server, kde běží webová aplikace dostupná v lokální síti. </a:t>
            </a: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endParaRPr lang="cs-CZ" sz="1600" dirty="0">
              <a:solidFill>
                <a:srgbClr val="3C3C3C"/>
              </a:solidFill>
            </a:endParaRPr>
          </a:p>
          <a:p>
            <a:pPr marL="342900" lvl="0" indent="-342900">
              <a:lnSpc>
                <a:spcPct val="115000"/>
              </a:lnSpc>
              <a:buClr>
                <a:srgbClr val="3C3C3C"/>
              </a:buClr>
              <a:buFont typeface="+mj-lt"/>
              <a:buAutoNum type="arabicParenR"/>
            </a:pPr>
            <a:r>
              <a:rPr lang="cs-CZ" sz="1600" dirty="0">
                <a:solidFill>
                  <a:srgbClr val="3C3C3C"/>
                </a:solidFill>
              </a:rPr>
              <a:t>Modul vzdálené správy umožňuje prostřednictvím datové SIM karty přístup do </a:t>
            </a:r>
            <a:r>
              <a:rPr lang="cs-CZ" sz="1600" dirty="0" err="1">
                <a:solidFill>
                  <a:srgbClr val="3C3C3C"/>
                </a:solidFill>
              </a:rPr>
              <a:t>AXINETu</a:t>
            </a:r>
            <a:r>
              <a:rPr lang="cs-CZ" sz="1600" dirty="0">
                <a:solidFill>
                  <a:srgbClr val="3C3C3C"/>
                </a:solidFill>
              </a:rPr>
              <a:t> odkudkoliv</a:t>
            </a:r>
            <a:r>
              <a:rPr lang="cs-CZ" sz="1600" dirty="0"/>
              <a:t>.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Jak AXINET funguje?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F245B194-1139-4073-9AF9-5607E4F52236}"/>
              </a:ext>
            </a:extLst>
          </p:cNvPr>
          <p:cNvGrpSpPr/>
          <p:nvPr/>
        </p:nvGrpSpPr>
        <p:grpSpPr>
          <a:xfrm>
            <a:off x="4591876" y="137194"/>
            <a:ext cx="4030120" cy="1660363"/>
            <a:chOff x="7501454" y="1438231"/>
            <a:chExt cx="3788756" cy="166955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C1835B95-0958-43A3-A887-14BABFFC4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54" y="1438231"/>
              <a:ext cx="882300" cy="1669557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10549191-E663-4038-A2FF-E33D3E287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748" y="2325909"/>
              <a:ext cx="329447" cy="746190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9EC4C183-6725-45D7-83F0-9CC3F5FD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3740" y="1460319"/>
              <a:ext cx="1676470" cy="1152697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ACA0AE6-097D-4744-A7E6-57BB4BE49DAC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8499301" y="2036668"/>
              <a:ext cx="1114439" cy="194948"/>
            </a:xfrm>
            <a:prstGeom prst="line">
              <a:avLst/>
            </a:prstGeom>
            <a:ln w="25400">
              <a:solidFill>
                <a:srgbClr val="007A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4E28D847-7832-449C-84E3-9305B00640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9301" y="2519685"/>
              <a:ext cx="553902" cy="153662"/>
            </a:xfrm>
            <a:prstGeom prst="line">
              <a:avLst/>
            </a:prstGeom>
            <a:ln w="25400">
              <a:solidFill>
                <a:srgbClr val="007A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4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17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431100" y="831275"/>
            <a:ext cx="4698300" cy="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rgbClr val="009FFF"/>
                </a:solidFill>
              </a:rPr>
              <a:t>Vybavení nabíječe pro AXINET</a:t>
            </a:r>
            <a:endParaRPr sz="1600" dirty="0">
              <a:solidFill>
                <a:srgbClr val="009FFF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Vybavení nabíječe	FLEXIS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6ECD48E-71A2-40E3-9242-3F18F13CF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0" y="1602700"/>
            <a:ext cx="1517546" cy="287187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B0DEAE-2894-4BD0-93A1-8DED169CD53B}"/>
              </a:ext>
            </a:extLst>
          </p:cNvPr>
          <p:cNvSpPr txBox="1"/>
          <p:nvPr/>
        </p:nvSpPr>
        <p:spPr>
          <a:xfrm>
            <a:off x="2589411" y="1527690"/>
            <a:ext cx="524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AXI FF LED – </a:t>
            </a:r>
            <a:r>
              <a:rPr lang="cs-CZ" dirty="0">
                <a:solidFill>
                  <a:srgbClr val="3C3C3C"/>
                </a:solidFill>
              </a:rPr>
              <a:t>části LED sloupku pro optickou signalizaci</a:t>
            </a:r>
            <a:r>
              <a:rPr lang="en-US" dirty="0">
                <a:solidFill>
                  <a:srgbClr val="3C3C3C"/>
                </a:solidFill>
              </a:rPr>
              <a:t> (</a:t>
            </a:r>
            <a:r>
              <a:rPr lang="cs-CZ" dirty="0">
                <a:solidFill>
                  <a:srgbClr val="00B050"/>
                </a:solidFill>
              </a:rPr>
              <a:t>zelená</a:t>
            </a:r>
            <a:r>
              <a:rPr lang="en-US" dirty="0">
                <a:solidFill>
                  <a:srgbClr val="3C3C3C"/>
                </a:solidFill>
              </a:rPr>
              <a:t>,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cs-CZ" dirty="0">
                <a:solidFill>
                  <a:schemeClr val="accent4"/>
                </a:solidFill>
              </a:rPr>
              <a:t>žlutá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rgbClr val="3C3C3C"/>
                </a:solidFill>
              </a:rPr>
              <a:t>and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červená</a:t>
            </a:r>
            <a:r>
              <a:rPr lang="en-US" dirty="0">
                <a:solidFill>
                  <a:srgbClr val="3C3C3C"/>
                </a:solidFill>
              </a:rPr>
              <a:t>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BADB2DC-9989-468F-A428-26F937F7B0A6}"/>
              </a:ext>
            </a:extLst>
          </p:cNvPr>
          <p:cNvSpPr txBox="1"/>
          <p:nvPr/>
        </p:nvSpPr>
        <p:spPr>
          <a:xfrm>
            <a:off x="2589410" y="3042458"/>
            <a:ext cx="32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CPU MAX – </a:t>
            </a:r>
            <a:r>
              <a:rPr lang="cs-CZ" dirty="0">
                <a:solidFill>
                  <a:srgbClr val="3C3C3C"/>
                </a:solidFill>
              </a:rPr>
              <a:t>řídicí jednotka</a:t>
            </a:r>
            <a:endParaRPr lang="en-US" dirty="0">
              <a:solidFill>
                <a:srgbClr val="3C3C3C"/>
              </a:solidFill>
            </a:endParaRPr>
          </a:p>
          <a:p>
            <a:endParaRPr lang="cs-CZ" dirty="0">
              <a:solidFill>
                <a:srgbClr val="3C3C3C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46C95A-BD38-437D-AA4E-C07535B3D41A}"/>
              </a:ext>
            </a:extLst>
          </p:cNvPr>
          <p:cNvSpPr txBox="1"/>
          <p:nvPr/>
        </p:nvSpPr>
        <p:spPr>
          <a:xfrm>
            <a:off x="2589411" y="3573106"/>
            <a:ext cx="349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AXI FF 485 – </a:t>
            </a:r>
            <a:r>
              <a:rPr lang="cs-CZ" dirty="0">
                <a:solidFill>
                  <a:srgbClr val="3C3C3C"/>
                </a:solidFill>
              </a:rPr>
              <a:t>komunikační deska</a:t>
            </a:r>
            <a:endParaRPr lang="en-US" dirty="0">
              <a:solidFill>
                <a:srgbClr val="3C3C3C"/>
              </a:solidFill>
            </a:endParaRPr>
          </a:p>
          <a:p>
            <a:endParaRPr lang="cs-CZ" dirty="0">
              <a:solidFill>
                <a:srgbClr val="3C3C3C"/>
              </a:solidFill>
            </a:endParaRP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2FB9799-8D6E-48BA-B5BD-E3B9DEB663A9}"/>
              </a:ext>
            </a:extLst>
          </p:cNvPr>
          <p:cNvCxnSpPr>
            <a:cxnSpLocks/>
          </p:cNvCxnSpPr>
          <p:nvPr/>
        </p:nvCxnSpPr>
        <p:spPr>
          <a:xfrm flipH="1">
            <a:off x="1410235" y="1718032"/>
            <a:ext cx="1179176" cy="94021"/>
          </a:xfrm>
          <a:prstGeom prst="straightConnector1">
            <a:avLst/>
          </a:prstGeom>
          <a:ln w="25400">
            <a:solidFill>
              <a:srgbClr val="009F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36AC376-6BC3-45CD-8020-D4C4514019C3}"/>
              </a:ext>
            </a:extLst>
          </p:cNvPr>
          <p:cNvCxnSpPr>
            <a:cxnSpLocks/>
          </p:cNvCxnSpPr>
          <p:nvPr/>
        </p:nvCxnSpPr>
        <p:spPr>
          <a:xfrm flipH="1">
            <a:off x="2018942" y="3221473"/>
            <a:ext cx="570468" cy="180985"/>
          </a:xfrm>
          <a:prstGeom prst="straightConnector1">
            <a:avLst/>
          </a:prstGeom>
          <a:ln w="25400">
            <a:solidFill>
              <a:srgbClr val="009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4E8DC9B-5CA8-4DA1-A4DE-56DD984A7050}"/>
              </a:ext>
            </a:extLst>
          </p:cNvPr>
          <p:cNvCxnSpPr>
            <a:cxnSpLocks/>
          </p:cNvCxnSpPr>
          <p:nvPr/>
        </p:nvCxnSpPr>
        <p:spPr>
          <a:xfrm flipH="1" flipV="1">
            <a:off x="2018941" y="3573106"/>
            <a:ext cx="570470" cy="184666"/>
          </a:xfrm>
          <a:prstGeom prst="straightConnector1">
            <a:avLst/>
          </a:prstGeom>
          <a:ln w="25400">
            <a:solidFill>
              <a:srgbClr val="009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BA50CF97-3506-4EAC-AC91-11137890D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10" y="2170970"/>
            <a:ext cx="950157" cy="950157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D8A0E655-DCEB-417D-847A-98649DF7335E}"/>
              </a:ext>
            </a:extLst>
          </p:cNvPr>
          <p:cNvSpPr/>
          <p:nvPr/>
        </p:nvSpPr>
        <p:spPr>
          <a:xfrm>
            <a:off x="2589411" y="2437760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RS485 kabel</a:t>
            </a:r>
          </a:p>
        </p:txBody>
      </p:sp>
      <p:sp>
        <p:nvSpPr>
          <p:cNvPr id="19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5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20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2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431100" y="831275"/>
            <a:ext cx="4698300" cy="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rgbClr val="009FFF"/>
                </a:solidFill>
              </a:rPr>
              <a:t>Vybavení nabíječe pro AXINET</a:t>
            </a:r>
            <a:endParaRPr sz="1600" dirty="0">
              <a:solidFill>
                <a:srgbClr val="009FFF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Vybavení nabíječe	FLEXIS NG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C3C62C9-3FB7-4CCE-8D17-5E865C340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0" y="1602700"/>
            <a:ext cx="1517546" cy="287187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E1A5C5F-75B4-49B4-B8D7-B10D078C7864}"/>
              </a:ext>
            </a:extLst>
          </p:cNvPr>
          <p:cNvSpPr txBox="1"/>
          <p:nvPr/>
        </p:nvSpPr>
        <p:spPr>
          <a:xfrm>
            <a:off x="2589411" y="1527690"/>
            <a:ext cx="514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3C3C"/>
                </a:solidFill>
              </a:rPr>
              <a:t>AXI FF LED – </a:t>
            </a:r>
            <a:r>
              <a:rPr lang="cs-CZ" dirty="0">
                <a:solidFill>
                  <a:srgbClr val="3C3C3C"/>
                </a:solidFill>
              </a:rPr>
              <a:t>části LED sloupku pro optickou signalizaci</a:t>
            </a:r>
            <a:r>
              <a:rPr lang="en-US" dirty="0">
                <a:solidFill>
                  <a:srgbClr val="3C3C3C"/>
                </a:solidFill>
              </a:rPr>
              <a:t> (</a:t>
            </a:r>
            <a:r>
              <a:rPr lang="cs-CZ" dirty="0">
                <a:solidFill>
                  <a:srgbClr val="00B050"/>
                </a:solidFill>
              </a:rPr>
              <a:t>zelená</a:t>
            </a:r>
            <a:r>
              <a:rPr lang="en-US" dirty="0">
                <a:solidFill>
                  <a:srgbClr val="3C3C3C"/>
                </a:solidFill>
              </a:rPr>
              <a:t>,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cs-CZ" dirty="0">
                <a:solidFill>
                  <a:schemeClr val="accent4"/>
                </a:solidFill>
              </a:rPr>
              <a:t>žlutá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en-US" dirty="0">
                <a:solidFill>
                  <a:srgbClr val="3C3C3C"/>
                </a:solidFill>
              </a:rPr>
              <a:t>and</a:t>
            </a:r>
            <a:r>
              <a:rPr lang="en-US" dirty="0">
                <a:solidFill>
                  <a:srgbClr val="007AC2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červená</a:t>
            </a:r>
            <a:r>
              <a:rPr lang="en-US" dirty="0">
                <a:solidFill>
                  <a:srgbClr val="3C3C3C"/>
                </a:solidFill>
              </a:rPr>
              <a:t>)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14EB7B3-3729-48CC-83C2-7DBCF1C0E75B}"/>
              </a:ext>
            </a:extLst>
          </p:cNvPr>
          <p:cNvCxnSpPr>
            <a:cxnSpLocks/>
          </p:cNvCxnSpPr>
          <p:nvPr/>
        </p:nvCxnSpPr>
        <p:spPr>
          <a:xfrm flipH="1">
            <a:off x="1410235" y="1718032"/>
            <a:ext cx="1179176" cy="94021"/>
          </a:xfrm>
          <a:prstGeom prst="straightConnector1">
            <a:avLst/>
          </a:prstGeom>
          <a:ln w="25400">
            <a:solidFill>
              <a:srgbClr val="009F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9523EEC-B00E-496D-B1F1-D9DDF9CB224A}"/>
              </a:ext>
            </a:extLst>
          </p:cNvPr>
          <p:cNvSpPr txBox="1"/>
          <p:nvPr/>
        </p:nvSpPr>
        <p:spPr>
          <a:xfrm>
            <a:off x="2589410" y="3042458"/>
            <a:ext cx="32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FLEXIS </a:t>
            </a:r>
            <a:r>
              <a:rPr lang="en-US" dirty="0">
                <a:solidFill>
                  <a:srgbClr val="3C3C3C"/>
                </a:solidFill>
              </a:rPr>
              <a:t>CPU – </a:t>
            </a:r>
            <a:r>
              <a:rPr lang="cs-CZ" dirty="0">
                <a:solidFill>
                  <a:srgbClr val="3C3C3C"/>
                </a:solidFill>
              </a:rPr>
              <a:t>řídicí jednotka</a:t>
            </a:r>
            <a:endParaRPr lang="en-US" dirty="0">
              <a:solidFill>
                <a:srgbClr val="3C3C3C"/>
              </a:solidFill>
            </a:endParaRPr>
          </a:p>
          <a:p>
            <a:endParaRPr lang="cs-CZ" dirty="0">
              <a:solidFill>
                <a:srgbClr val="3C3C3C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7BC12D9-393C-4C6F-9617-E7666417ABFD}"/>
              </a:ext>
            </a:extLst>
          </p:cNvPr>
          <p:cNvSpPr txBox="1"/>
          <p:nvPr/>
        </p:nvSpPr>
        <p:spPr>
          <a:xfrm>
            <a:off x="2589411" y="3573106"/>
            <a:ext cx="444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FLEXIS EXT UNIT </a:t>
            </a:r>
            <a:r>
              <a:rPr lang="en-US" dirty="0">
                <a:solidFill>
                  <a:srgbClr val="3C3C3C"/>
                </a:solidFill>
              </a:rPr>
              <a:t>– </a:t>
            </a:r>
            <a:r>
              <a:rPr lang="cs-CZ" dirty="0">
                <a:solidFill>
                  <a:srgbClr val="3C3C3C"/>
                </a:solidFill>
              </a:rPr>
              <a:t>komunikační deska</a:t>
            </a:r>
            <a:endParaRPr lang="en-US" dirty="0">
              <a:solidFill>
                <a:srgbClr val="3C3C3C"/>
              </a:solidFill>
            </a:endParaRPr>
          </a:p>
          <a:p>
            <a:endParaRPr lang="cs-CZ" dirty="0">
              <a:solidFill>
                <a:srgbClr val="3C3C3C"/>
              </a:solidFill>
            </a:endParaRP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6E710C64-0CBB-405C-BBDB-3A7EE67A94E2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2018942" y="3304068"/>
            <a:ext cx="570468" cy="98390"/>
          </a:xfrm>
          <a:prstGeom prst="straightConnector1">
            <a:avLst/>
          </a:prstGeom>
          <a:ln w="25400">
            <a:solidFill>
              <a:srgbClr val="009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DAFD67D-1B92-46E0-AC68-0E3D2B3FEE61}"/>
              </a:ext>
            </a:extLst>
          </p:cNvPr>
          <p:cNvCxnSpPr>
            <a:cxnSpLocks/>
          </p:cNvCxnSpPr>
          <p:nvPr/>
        </p:nvCxnSpPr>
        <p:spPr>
          <a:xfrm flipH="1" flipV="1">
            <a:off x="2018941" y="3573106"/>
            <a:ext cx="570470" cy="184666"/>
          </a:xfrm>
          <a:prstGeom prst="straightConnector1">
            <a:avLst/>
          </a:prstGeom>
          <a:ln w="25400">
            <a:solidFill>
              <a:srgbClr val="009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F0676374-7258-4E93-B7B5-9E287CA3F631}"/>
              </a:ext>
            </a:extLst>
          </p:cNvPr>
          <p:cNvSpPr/>
          <p:nvPr/>
        </p:nvSpPr>
        <p:spPr>
          <a:xfrm>
            <a:off x="2589411" y="2437760"/>
            <a:ext cx="1519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3C3C3C"/>
                </a:solidFill>
              </a:rPr>
              <a:t>UTP / STP kabel</a:t>
            </a:r>
          </a:p>
        </p:txBody>
      </p:sp>
      <p:pic>
        <p:nvPicPr>
          <p:cNvPr id="27" name="Picture 2" descr="VÃ½sledek obrÃ¡zku pro patch kabel">
            <a:extLst>
              <a:ext uri="{FF2B5EF4-FFF2-40B4-BE49-F238E27FC236}">
                <a16:creationId xmlns:a16="http://schemas.microsoft.com/office/drawing/2014/main" id="{48739DF7-5EF6-44A8-8749-10773A9C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8" y="1978662"/>
            <a:ext cx="1059973" cy="105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6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29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5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431100" y="831275"/>
            <a:ext cx="8652830" cy="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cs-CZ" sz="1600" dirty="0">
                <a:solidFill>
                  <a:srgbClr val="009FFF"/>
                </a:solidFill>
              </a:rPr>
              <a:t>Až</a:t>
            </a:r>
            <a:r>
              <a:rPr lang="cs-CZ" sz="1600" b="1" dirty="0">
                <a:solidFill>
                  <a:srgbClr val="009FFF"/>
                </a:solidFill>
              </a:rPr>
              <a:t> 255 nabíječů </a:t>
            </a:r>
            <a:r>
              <a:rPr lang="cs-CZ" sz="1600" dirty="0">
                <a:solidFill>
                  <a:srgbClr val="009FFF"/>
                </a:solidFill>
              </a:rPr>
              <a:t>v jedné síti může být rozděleno do skupin podle typu baterie, vozíku…</a:t>
            </a:r>
            <a:endParaRPr lang="en-US" sz="1600" dirty="0">
              <a:solidFill>
                <a:srgbClr val="009FFF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Skupiny nabíječů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0B6CE38-6E2F-4A22-93E0-273A88401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0" y="1602700"/>
            <a:ext cx="6235830" cy="2776462"/>
          </a:xfrm>
          <a:prstGeom prst="rect">
            <a:avLst/>
          </a:prstGeom>
        </p:spPr>
      </p:pic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2BBBDB7E-92DE-4E60-B61B-00712BD5FFE7}"/>
              </a:ext>
            </a:extLst>
          </p:cNvPr>
          <p:cNvCxnSpPr>
            <a:cxnSpLocks/>
          </p:cNvCxnSpPr>
          <p:nvPr/>
        </p:nvCxnSpPr>
        <p:spPr>
          <a:xfrm>
            <a:off x="6339556" y="4027576"/>
            <a:ext cx="616613" cy="0"/>
          </a:xfrm>
          <a:prstGeom prst="line">
            <a:avLst/>
          </a:prstGeom>
          <a:ln w="25400">
            <a:solidFill>
              <a:srgbClr val="009FFF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>
            <a:extLst>
              <a:ext uri="{FF2B5EF4-FFF2-40B4-BE49-F238E27FC236}">
                <a16:creationId xmlns:a16="http://schemas.microsoft.com/office/drawing/2014/main" id="{227D2013-03D4-4EBF-9836-983875C8AFF5}"/>
              </a:ext>
            </a:extLst>
          </p:cNvPr>
          <p:cNvSpPr/>
          <p:nvPr/>
        </p:nvSpPr>
        <p:spPr>
          <a:xfrm>
            <a:off x="6956169" y="3873687"/>
            <a:ext cx="2167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9FFF"/>
                </a:solidFill>
              </a:rPr>
              <a:t>další nabíječe a skupiny</a:t>
            </a:r>
          </a:p>
        </p:txBody>
      </p:sp>
      <p:sp>
        <p:nvSpPr>
          <p:cNvPr id="30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7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31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626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HARDWARE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sp>
        <p:nvSpPr>
          <p:cNvPr id="10" name="Google Shape;84;p16"/>
          <p:cNvSpPr txBox="1"/>
          <p:nvPr/>
        </p:nvSpPr>
        <p:spPr>
          <a:xfrm>
            <a:off x="431100" y="438901"/>
            <a:ext cx="4139885" cy="218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9FFF"/>
                </a:solidFill>
              </a:rPr>
              <a:t>Řídicí počítač obsahuje:</a:t>
            </a:r>
          </a:p>
          <a:p>
            <a:pPr marL="457200" lvl="0" indent="-342900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1800" dirty="0" err="1">
                <a:solidFill>
                  <a:srgbClr val="3C3C3C"/>
                </a:solidFill>
              </a:rPr>
              <a:t>ethernet</a:t>
            </a:r>
            <a:r>
              <a:rPr lang="cs-CZ" sz="1800" dirty="0">
                <a:solidFill>
                  <a:srgbClr val="3C3C3C"/>
                </a:solidFill>
              </a:rPr>
              <a:t> porty</a:t>
            </a:r>
          </a:p>
          <a:p>
            <a:pPr marL="457200" lvl="0" indent="-342900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1800" dirty="0">
                <a:solidFill>
                  <a:srgbClr val="3C3C3C"/>
                </a:solidFill>
              </a:rPr>
              <a:t>slot pro SIM karty</a:t>
            </a:r>
          </a:p>
          <a:p>
            <a:pPr marL="457200" lvl="0" indent="-342900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1800" dirty="0">
                <a:solidFill>
                  <a:srgbClr val="3C3C3C"/>
                </a:solidFill>
              </a:rPr>
              <a:t>optická a akustická </a:t>
            </a:r>
            <a:r>
              <a:rPr lang="cs-CZ" sz="1800" dirty="0" err="1">
                <a:solidFill>
                  <a:srgbClr val="3C3C3C"/>
                </a:solidFill>
              </a:rPr>
              <a:t>signaliazce</a:t>
            </a:r>
            <a:endParaRPr lang="cs-CZ" sz="1800" dirty="0">
              <a:solidFill>
                <a:srgbClr val="3C3C3C"/>
              </a:solidFill>
            </a:endParaRPr>
          </a:p>
          <a:p>
            <a:pPr marL="457200" lvl="0" indent="-342900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1800" dirty="0" err="1">
                <a:solidFill>
                  <a:srgbClr val="3C3C3C"/>
                </a:solidFill>
              </a:rPr>
              <a:t>WiFi</a:t>
            </a:r>
            <a:r>
              <a:rPr lang="cs-CZ" sz="1800" dirty="0">
                <a:solidFill>
                  <a:srgbClr val="3C3C3C"/>
                </a:solidFill>
              </a:rPr>
              <a:t> + LTE anténa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0369DBF-7076-4AE5-8FD1-876C15592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2" y="2516530"/>
            <a:ext cx="1142994" cy="1893450"/>
          </a:xfrm>
          <a:prstGeom prst="rect">
            <a:avLst/>
          </a:prstGeom>
        </p:spPr>
      </p:pic>
      <p:sp>
        <p:nvSpPr>
          <p:cNvPr id="13" name="Google Shape;84;p16"/>
          <p:cNvSpPr txBox="1"/>
          <p:nvPr/>
        </p:nvSpPr>
        <p:spPr>
          <a:xfrm>
            <a:off x="4725595" y="438900"/>
            <a:ext cx="4139885" cy="218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9FFF"/>
                </a:solidFill>
              </a:rPr>
              <a:t>Příslušenství:</a:t>
            </a:r>
          </a:p>
          <a:p>
            <a:pPr marL="457200" lvl="0" indent="-342900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1800" dirty="0">
                <a:solidFill>
                  <a:srgbClr val="3C3C3C"/>
                </a:solidFill>
              </a:rPr>
              <a:t>bezdrátová QR čtečka</a:t>
            </a:r>
          </a:p>
          <a:p>
            <a:pPr marL="457200" lvl="0" indent="-342900">
              <a:lnSpc>
                <a:spcPct val="115000"/>
              </a:lnSpc>
              <a:buClr>
                <a:srgbClr val="FFC73B"/>
              </a:buClr>
              <a:buSzPts val="1800"/>
              <a:buChar char="●"/>
            </a:pPr>
            <a:r>
              <a:rPr lang="cs-CZ" sz="1800" dirty="0">
                <a:solidFill>
                  <a:srgbClr val="3C3C3C"/>
                </a:solidFill>
              </a:rPr>
              <a:t>průmyslový monitor</a:t>
            </a:r>
          </a:p>
          <a:p>
            <a:pPr marL="114300" lvl="0">
              <a:lnSpc>
                <a:spcPct val="115000"/>
              </a:lnSpc>
              <a:buClr>
                <a:srgbClr val="FFC73B"/>
              </a:buClr>
              <a:buSzPts val="1800"/>
            </a:pPr>
            <a:endParaRPr lang="cs-CZ" sz="1800" dirty="0">
              <a:solidFill>
                <a:srgbClr val="3C3C3C"/>
              </a:solidFill>
            </a:endParaRPr>
          </a:p>
          <a:p>
            <a:pPr marL="114300" lvl="0">
              <a:lnSpc>
                <a:spcPct val="115000"/>
              </a:lnSpc>
              <a:buClr>
                <a:srgbClr val="FFC73B"/>
              </a:buClr>
              <a:buSzPts val="1800"/>
            </a:pPr>
            <a:endParaRPr lang="cs-CZ" sz="1800" dirty="0">
              <a:solidFill>
                <a:srgbClr val="3C3C3C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215D5B-97E8-4765-BC0D-6F5BE7898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26" y="932956"/>
            <a:ext cx="719674" cy="119335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6BD3CDA-3D51-4C34-A83A-C74B7D756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91" y="2252407"/>
            <a:ext cx="2633435" cy="1724035"/>
          </a:xfrm>
          <a:prstGeom prst="rect">
            <a:avLst/>
          </a:prstGeom>
        </p:spPr>
      </p:pic>
      <p:pic>
        <p:nvPicPr>
          <p:cNvPr id="17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02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601" y="4684950"/>
            <a:ext cx="1426400" cy="4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492525" y="4698000"/>
            <a:ext cx="2106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9FFF"/>
                </a:solidFill>
              </a:rPr>
              <a:t>|</a:t>
            </a:r>
            <a:r>
              <a:rPr lang="cs" dirty="0"/>
              <a:t>   </a:t>
            </a:r>
            <a:endParaRPr dirty="0"/>
          </a:p>
        </p:txBody>
      </p:sp>
      <p:sp>
        <p:nvSpPr>
          <p:cNvPr id="96" name="Google Shape;96;p17"/>
          <p:cNvSpPr txBox="1"/>
          <p:nvPr/>
        </p:nvSpPr>
        <p:spPr>
          <a:xfrm>
            <a:off x="431100" y="0"/>
            <a:ext cx="82074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rgbClr val="009FFF"/>
                </a:solidFill>
              </a:rPr>
              <a:t>SOFTWARE moduly</a:t>
            </a:r>
            <a:endParaRPr sz="1800" b="1" dirty="0">
              <a:solidFill>
                <a:srgbClr val="009FFF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92E88C-A2B9-4CE6-93CC-3BD8641B3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4" y="4778925"/>
            <a:ext cx="1270405" cy="2294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7DDBD2-4FB1-4197-ABEB-70EA5E8CE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0" y="1250814"/>
            <a:ext cx="891463" cy="149266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4A6352-2A31-41C7-8B6C-CBB74D2C7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20" y="1290445"/>
            <a:ext cx="2428125" cy="15894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E462DF-58AE-4A6F-977B-3157D74F6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25" y="3494068"/>
            <a:ext cx="1298864" cy="102229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2FFA759-89FF-4646-A1DA-6065C028A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95" y="1332350"/>
            <a:ext cx="2254206" cy="13569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8B9F10B-F935-48F2-AA15-F386E9F29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89" y="3876228"/>
            <a:ext cx="1259522" cy="58535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BEF640A-F549-441B-B4EB-240795E4F9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60" y="3967779"/>
            <a:ext cx="563077" cy="40225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99C3B6-9928-4D8B-A4F2-B512905C13A6}"/>
              </a:ext>
            </a:extLst>
          </p:cNvPr>
          <p:cNvSpPr txBox="1"/>
          <p:nvPr/>
        </p:nvSpPr>
        <p:spPr>
          <a:xfrm>
            <a:off x="334022" y="704162"/>
            <a:ext cx="98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3C3C3C"/>
                </a:solidFill>
              </a:rPr>
              <a:t>Basic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9087C7-E073-4760-8471-D1237D06E261}"/>
              </a:ext>
            </a:extLst>
          </p:cNvPr>
          <p:cNvSpPr txBox="1"/>
          <p:nvPr/>
        </p:nvSpPr>
        <p:spPr>
          <a:xfrm>
            <a:off x="3218837" y="704162"/>
            <a:ext cx="1805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3C3C3C"/>
                </a:solidFill>
              </a:rPr>
              <a:t>Monitory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7D977B3-2816-4924-B377-461CF9F1CC2E}"/>
              </a:ext>
            </a:extLst>
          </p:cNvPr>
          <p:cNvSpPr txBox="1"/>
          <p:nvPr/>
        </p:nvSpPr>
        <p:spPr>
          <a:xfrm>
            <a:off x="1090125" y="2998802"/>
            <a:ext cx="224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3C3C3C"/>
                </a:solidFill>
              </a:rPr>
              <a:t>Identifikace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C43ED35-3B35-4E41-802C-0A1335534573}"/>
              </a:ext>
            </a:extLst>
          </p:cNvPr>
          <p:cNvSpPr txBox="1"/>
          <p:nvPr/>
        </p:nvSpPr>
        <p:spPr>
          <a:xfrm>
            <a:off x="6095366" y="704162"/>
            <a:ext cx="224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3C3C3C"/>
                </a:solidFill>
              </a:rPr>
              <a:t>Statistiky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81AE291-C09F-4C01-983F-C85853D96AC5}"/>
              </a:ext>
            </a:extLst>
          </p:cNvPr>
          <p:cNvSpPr txBox="1"/>
          <p:nvPr/>
        </p:nvSpPr>
        <p:spPr>
          <a:xfrm>
            <a:off x="5566247" y="2999454"/>
            <a:ext cx="2550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3C3C3C"/>
                </a:solidFill>
              </a:rPr>
              <a:t>Vzdálený přístup a reporty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6CFA52F-5533-4A8C-949F-9FD9513D343C}"/>
              </a:ext>
            </a:extLst>
          </p:cNvPr>
          <p:cNvSpPr txBox="1"/>
          <p:nvPr/>
        </p:nvSpPr>
        <p:spPr>
          <a:xfrm>
            <a:off x="5999603" y="4461583"/>
            <a:ext cx="16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www.axinet.cz</a:t>
            </a:r>
          </a:p>
        </p:txBody>
      </p:sp>
      <p:sp>
        <p:nvSpPr>
          <p:cNvPr id="23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7993380" y="4717425"/>
            <a:ext cx="1027616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600" b="1">
                <a:solidFill>
                  <a:srgbClr val="3C3C3C"/>
                </a:solidFill>
              </a:rPr>
              <a:t>9</a:t>
            </a:fld>
            <a:r>
              <a:rPr lang="cs" sz="1600" b="1" dirty="0">
                <a:solidFill>
                  <a:srgbClr val="3C3C3C"/>
                </a:solidFill>
              </a:rPr>
              <a:t> / 19</a:t>
            </a:r>
            <a:endParaRPr sz="1600" b="1" dirty="0">
              <a:solidFill>
                <a:srgbClr val="3C3C3C"/>
              </a:solidFill>
            </a:endParaRPr>
          </a:p>
        </p:txBody>
      </p:sp>
      <p:pic>
        <p:nvPicPr>
          <p:cNvPr id="24" name="Google Shape;5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3350" y="4778925"/>
            <a:ext cx="858349" cy="3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6841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512</Words>
  <Application>Microsoft Office PowerPoint</Application>
  <PresentationFormat>Předvádění na obrazovce (16:9)</PresentationFormat>
  <Paragraphs>120</Paragraphs>
  <Slides>19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Arial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Vitezslav Halasta</dc:creator>
  <cp:lastModifiedBy>Vitezslav Halasta</cp:lastModifiedBy>
  <cp:revision>20</cp:revision>
  <dcterms:modified xsi:type="dcterms:W3CDTF">2020-03-13T08:09:01Z</dcterms:modified>
</cp:coreProperties>
</file>